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57" r:id="rId3"/>
    <p:sldId id="275" r:id="rId4"/>
    <p:sldId id="293" r:id="rId5"/>
    <p:sldId id="291" r:id="rId6"/>
    <p:sldId id="292" r:id="rId7"/>
    <p:sldId id="268" r:id="rId8"/>
    <p:sldId id="277" r:id="rId9"/>
    <p:sldId id="278" r:id="rId10"/>
    <p:sldId id="276" r:id="rId11"/>
    <p:sldId id="279" r:id="rId12"/>
    <p:sldId id="280" r:id="rId13"/>
    <p:sldId id="281" r:id="rId14"/>
    <p:sldId id="294" r:id="rId15"/>
    <p:sldId id="295" r:id="rId16"/>
    <p:sldId id="296" r:id="rId17"/>
    <p:sldId id="297" r:id="rId18"/>
    <p:sldId id="283" r:id="rId19"/>
    <p:sldId id="298" r:id="rId20"/>
    <p:sldId id="299" r:id="rId21"/>
    <p:sldId id="285" r:id="rId22"/>
    <p:sldId id="287" r:id="rId23"/>
    <p:sldId id="288" r:id="rId24"/>
    <p:sldId id="284" r:id="rId25"/>
    <p:sldId id="286" r:id="rId26"/>
    <p:sldId id="289" r:id="rId27"/>
    <p:sldId id="290" r:id="rId28"/>
    <p:sldId id="273" r:id="rId29"/>
    <p:sldId id="282" r:id="rId30"/>
    <p:sldId id="267" r:id="rId31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533" autoAdjust="0"/>
  </p:normalViewPr>
  <p:slideViewPr>
    <p:cSldViewPr snapToGrid="0">
      <p:cViewPr varScale="1">
        <p:scale>
          <a:sx n="83" d="100"/>
          <a:sy n="83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7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BBCA-523D-4232-B53F-8405E5F9832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56F63-B860-46CE-873F-6769EB4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E0D09-E653-4F9A-883E-710B29CD34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9A6D8-BC22-4D9F-AEDB-696FAFFFC0D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A349A-D7CD-4CE9-85D8-A96573BF22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947F6-C018-4B43-AE47-A10526F827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1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6CEB4-4840-415C-A8CD-60C0685CAF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54E28-A733-48B7-A44E-1EFCC15AC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01480-2608-4C59-B995-1FC1019695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7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5DF6D-26B6-4F15-A329-841FD9B4F2A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A9020-C8DC-46A4-9798-628E469619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9EB0-24A6-4EC1-8FD0-7F0F1480F5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7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79B01-D319-4B16-B8CE-EF84509C9AD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36E20-85FD-4635-B01E-8DE4E98776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806A57-769D-4692-A362-0EC87E726A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7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67B9F-EF4C-4C31-A0A4-7E91F58F187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8651-8AA0-43CD-A4F1-4A4A7501D8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BFA46D-F0AB-4143-A3DC-50BA44D1AC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2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BACD0-7518-49C9-808B-BDC2980BF1C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A855F-FA4A-49ED-94C3-6C7C3CC284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1E77C2-A94D-4F4F-8344-B75A31EFA1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D2233-9110-45E7-B54A-26D1F0F0941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D5293-7B58-47F6-B58C-F8247715F0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D53859-922A-49A5-A460-64856C4A28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1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90111-DEA6-4D0B-8C4C-403F3E88570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59C5D-3FE3-46E8-AD9C-8D381ACF7ED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1C99D-4021-4C63-840B-72508CABF8D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3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5888-A334-4018-B349-3F6F5F19FAF9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B377F-008F-413C-9D19-837ED3D1977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BB8C4-95CF-48CA-ACCB-06A98AF5195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94B9D-99A1-4D10-95B5-F6019DE9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E7A9B-78ED-487D-AA2F-94E95DA0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07F6-38F3-4821-8742-A4F51085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BF5B5-A806-4A83-AC0B-4830EE3F49E7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52F08-905A-4C27-8204-020BB77FB22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EECCC-5C77-4CA3-8BB2-99DAC371B6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28C97-DF1E-47A6-BBB4-0E6264F06A64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A5758-2E81-4083-9ED9-73CDD95E9FC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51780-942E-457B-9709-D18906EAF8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95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9AEC3-5897-40FE-86EA-A9F0F4807136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63892-376B-4A63-A395-272DC37B546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239A3-8EE6-4545-94B0-6ECA7CBB0FC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EC13B-CF16-443D-97DB-2B37FDEFCEB7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DA123-76B7-40D2-B135-6A6AD344706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A543A-01A3-4595-86E0-771A0A1ED29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74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E0AD5-6372-45A6-8305-BF52BD41AAF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DBD3E-877A-4E9C-BB97-D91E238F36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DF6C3-2176-43BE-800B-0231194554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2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8149D-388A-4D01-8A7D-E034266079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4C924-58B5-4F9E-8C4D-65A3A583FF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8EF9D-AF4D-402C-A17B-2BC10BB071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2873C-743E-4F43-BAF2-5894ED7ADC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E39A1-F3BE-4676-8345-371617A451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4DBF-D42A-4096-9B7C-4B70D303F7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88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09AE4-D566-4543-862B-5EC85E05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AF09F-B5B9-4F14-8FA1-280BC9C4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01DCE-B8A3-4350-87DC-595E7A42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00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58C2E-19EE-49AB-AA36-4715A095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08B01-16AD-43A4-9953-AE4FE6E2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14660-A805-491C-845F-13705F05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84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1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9422-E0B2-4C52-B333-46B730F8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ED8CD-AFB4-458A-82AB-9A0DC96D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507B-6460-4E81-89B7-BC6DA3F1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30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hidden">
          <a:xfrm>
            <a:off x="0" y="1394619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5552F-352E-4456-8E12-7E06133D747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45DC9-A200-47E0-ADA9-8CED0716E7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47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40DCC-1908-4A46-BFBF-C40F5E71551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02807-BB5C-42DB-919F-4B2D3D3C393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17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210B6-47C8-44BE-BCB0-294E1807FCA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F8D69-AC9E-40B1-9DDC-48B15379F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  <a:endParaRPr lang="en-US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05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788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841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4632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498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0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1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828929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EC908-8CF8-4093-98E3-B7AFE59841F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6D718-B7F0-433A-ACD2-36D80A4C5E2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 b="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E01C4-9879-4C3B-8CA6-5B12D588085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6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9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4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AA1C6-2C2A-4ACD-8410-26C19C3D13E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A7DE8-72E8-4802-859B-699B400179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6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C418C-7B53-426F-86D7-B3D867EFE46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B5FE7-8103-4859-AE9A-EBC1E46A9F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1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BAA76-EE6A-4C7A-BB68-422D2A0A6C7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93652-A77E-46F4-B7B9-EEC79ABBE1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B0F0E-DF3E-4D8B-B87B-E3945858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8EBAC-21CC-450E-BFE6-254D5082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25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2C574-A35F-442E-A0FF-EA69C5C1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D0CFB-3266-412E-855D-AD1F8251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0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B7764-9F76-434C-A77B-A600338B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C7775-05E9-4E61-8D3B-8F8E2472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53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0BC4E-C0F4-4E91-934B-10B92980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773DF-A9EF-4AA5-89A5-26D6415F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79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1C6C9-3309-4035-B0E2-8BFABB35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736A7-DE3F-4445-AB7C-055B9B4E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0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B6715-CC3B-41E6-8A76-98745810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AE2CD-EB4A-41BE-AFDA-BEF74B28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FCEF-B554-4857-8295-B4EFF953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F170C-B5BD-40DD-9971-7B293997E1E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17119-DE1F-449D-9A1C-E9F00C1290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9B66E-EF71-4F9C-A8A9-D05E688F4E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4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EB7CD-1A98-40B4-8865-E7AEAD84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A8CFF-D63C-420D-A194-701E1FFB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BB33-9D52-4E89-942A-CA1DC37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1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F80E-B8C6-4AF9-A8DC-6D1D1451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EB712588-04B1-427B-82EE-E8DB90309F08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F2C89-32B9-4709-A9F6-A3859BA2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CA83F-D768-4F27-8C20-527833BD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8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6C0C0-0513-48CE-89D1-47FE3BBE303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GB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6D9A2-DCC3-4E09-A33F-92668869C1A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GB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B9BDD-745F-4832-980C-6E341A5D2BF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GB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resentation Footer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50" smtClean="0"/>
            </a:lvl1pPr>
          </a:lstStyle>
          <a:p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750" smtClean="0"/>
            </a:lvl1pPr>
          </a:lstStyle>
          <a:p>
            <a:fld id="{B61BEF0D-F0BB-DE4B-95CE-6DB70DBA9567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z="750" smtClean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28B28-F8AD-4FFB-BB4E-D71518CD09E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019525" y="73604"/>
            <a:ext cx="960650" cy="7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0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  <p:sldLayoutId id="2147483881" r:id="rId28"/>
    <p:sldLayoutId id="2147483882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888" r:id="rId35"/>
    <p:sldLayoutId id="2147483889" r:id="rId36"/>
    <p:sldLayoutId id="2147483890" r:id="rId37"/>
    <p:sldLayoutId id="2147483891" r:id="rId38"/>
    <p:sldLayoutId id="2147483892" r:id="rId39"/>
    <p:sldLayoutId id="2147483893" r:id="rId40"/>
    <p:sldLayoutId id="2147483894" r:id="rId41"/>
    <p:sldLayoutId id="2147483895" r:id="rId42"/>
    <p:sldLayoutId id="2147483896" r:id="rId43"/>
    <p:sldLayoutId id="2147483897" r:id="rId44"/>
    <p:sldLayoutId id="2147483898" r:id="rId45"/>
    <p:sldLayoutId id="2147483899" r:id="rId46"/>
    <p:sldLayoutId id="2147483900" r:id="rId47"/>
    <p:sldLayoutId id="2147483901" r:id="rId48"/>
    <p:sldLayoutId id="2147483902" r:id="rId4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6149" y="4028660"/>
            <a:ext cx="8468755" cy="1212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XYZ Portal</a:t>
            </a:r>
            <a:b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1298713"/>
            <a:ext cx="4498109" cy="25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66712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In case, </a:t>
            </a:r>
            <a:r>
              <a:rPr lang="en-US" sz="3200" b="1" dirty="0" smtClean="0">
                <a:solidFill>
                  <a:srgbClr val="00B0F0"/>
                </a:solidFill>
              </a:rPr>
              <a:t>No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sz="3200" b="1" dirty="0" smtClean="0">
                <a:solidFill>
                  <a:srgbClr val="00B0F0"/>
                </a:solidFill>
              </a:rPr>
              <a:t>heft </a:t>
            </a:r>
            <a:r>
              <a:rPr lang="en-US" sz="3200" b="1" dirty="0">
                <a:solidFill>
                  <a:srgbClr val="00B0F0"/>
                </a:solidFill>
              </a:rPr>
              <a:t>is </a:t>
            </a:r>
            <a:r>
              <a:rPr lang="en-US" sz="3200" b="1" dirty="0" smtClean="0">
                <a:solidFill>
                  <a:srgbClr val="00B0F0"/>
                </a:solidFill>
              </a:rPr>
              <a:t>Detected </a:t>
            </a:r>
            <a:r>
              <a:rPr lang="en-US" sz="3200" b="1" dirty="0">
                <a:solidFill>
                  <a:srgbClr val="00B0F0"/>
                </a:solidFill>
              </a:rPr>
              <a:t>on the </a:t>
            </a:r>
            <a:r>
              <a:rPr lang="en-US" b="1" dirty="0">
                <a:solidFill>
                  <a:srgbClr val="00B0F0"/>
                </a:solidFill>
              </a:rPr>
              <a:t>P</a:t>
            </a:r>
            <a:r>
              <a:rPr lang="en-US" sz="3200" b="1" dirty="0" smtClean="0">
                <a:solidFill>
                  <a:srgbClr val="00B0F0"/>
                </a:solidFill>
              </a:rPr>
              <a:t>remises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460" y="2984500"/>
            <a:ext cx="1805360" cy="825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1&gt; </a:t>
            </a:r>
            <a:r>
              <a:rPr lang="en-US" sz="1600" dirty="0"/>
              <a:t>If address traceable </a:t>
            </a:r>
            <a:r>
              <a:rPr lang="en-US" sz="1600" dirty="0" smtClean="0"/>
              <a:t>then select </a:t>
            </a:r>
            <a:r>
              <a:rPr lang="en-US" sz="1600" dirty="0"/>
              <a:t>‘Yes</a:t>
            </a:r>
            <a:r>
              <a:rPr lang="en-US" dirty="0"/>
              <a:t>’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460" y="4273550"/>
            <a:ext cx="1805360" cy="825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2&gt; </a:t>
            </a:r>
            <a:r>
              <a:rPr lang="en-US" sz="1600" dirty="0"/>
              <a:t>If </a:t>
            </a:r>
            <a:r>
              <a:rPr lang="en-US" sz="1600" dirty="0" smtClean="0"/>
              <a:t>Theft is not detected </a:t>
            </a:r>
            <a:r>
              <a:rPr lang="en-US" sz="1600" dirty="0"/>
              <a:t>then select ‘No</a:t>
            </a:r>
            <a:r>
              <a:rPr lang="en-US" dirty="0"/>
              <a:t>’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895475"/>
            <a:ext cx="8324850" cy="4533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1870820" y="2676525"/>
            <a:ext cx="2396380" cy="72072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1870820" y="2984500"/>
            <a:ext cx="2377330" cy="170180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Rounded Rectangle 12"/>
          <p:cNvSpPr/>
          <p:nvPr/>
        </p:nvSpPr>
        <p:spPr>
          <a:xfrm>
            <a:off x="160710" y="5562600"/>
            <a:ext cx="1805360" cy="825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  <a:r>
              <a:rPr lang="en-US" sz="1600" b="1" dirty="0" smtClean="0"/>
              <a:t>&gt; </a:t>
            </a:r>
            <a:r>
              <a:rPr lang="en-US" sz="1600" dirty="0" smtClean="0"/>
              <a:t>Please fill all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314036"/>
            <a:ext cx="9112250" cy="53570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In </a:t>
            </a:r>
            <a:r>
              <a:rPr lang="en-US" sz="3200" b="1" dirty="0" smtClean="0">
                <a:solidFill>
                  <a:srgbClr val="00B0F0"/>
                </a:solidFill>
              </a:rPr>
              <a:t>Case </a:t>
            </a:r>
            <a:r>
              <a:rPr lang="en-US" b="1" dirty="0">
                <a:solidFill>
                  <a:srgbClr val="00B0F0"/>
                </a:solidFill>
              </a:rPr>
              <a:t>A</a:t>
            </a:r>
            <a:r>
              <a:rPr lang="en-US" sz="3200" b="1" dirty="0" smtClean="0">
                <a:solidFill>
                  <a:srgbClr val="00B0F0"/>
                </a:solidFill>
              </a:rPr>
              <a:t>ddress </a:t>
            </a:r>
            <a:r>
              <a:rPr lang="en-US" b="1" dirty="0">
                <a:solidFill>
                  <a:srgbClr val="00B0F0"/>
                </a:solidFill>
              </a:rPr>
              <a:t>N</a:t>
            </a:r>
            <a:r>
              <a:rPr lang="en-US" sz="3200" b="1" dirty="0" smtClean="0">
                <a:solidFill>
                  <a:srgbClr val="00B0F0"/>
                </a:solidFill>
              </a:rPr>
              <a:t>ot </a:t>
            </a:r>
            <a:r>
              <a:rPr lang="en-US" b="1" dirty="0">
                <a:solidFill>
                  <a:srgbClr val="00B0F0"/>
                </a:solidFill>
              </a:rPr>
              <a:t>T</a:t>
            </a:r>
            <a:r>
              <a:rPr lang="en-US" sz="3200" b="1" dirty="0" smtClean="0">
                <a:solidFill>
                  <a:srgbClr val="00B0F0"/>
                </a:solidFill>
              </a:rPr>
              <a:t>raceable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890" y="3558427"/>
            <a:ext cx="1884220" cy="5886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1&gt;</a:t>
            </a:r>
            <a:r>
              <a:rPr lang="en-US" sz="1600" dirty="0"/>
              <a:t> If address is not traceable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43" y="4488873"/>
            <a:ext cx="2419930" cy="9848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2&gt;</a:t>
            </a:r>
            <a:r>
              <a:rPr lang="en-US" sz="1600" dirty="0" smtClean="0"/>
              <a:t>In case address is incomplete, you may transfer the complaints to Circle office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514" y="2185988"/>
            <a:ext cx="8923338" cy="39221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170545" y="2992583"/>
            <a:ext cx="2355273" cy="860164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Rounded Rectangle 12"/>
          <p:cNvSpPr/>
          <p:nvPr/>
        </p:nvSpPr>
        <p:spPr>
          <a:xfrm>
            <a:off x="73890" y="5751765"/>
            <a:ext cx="1782621" cy="5821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  <a:r>
              <a:rPr lang="en-US" sz="1600" b="1" dirty="0" smtClean="0"/>
              <a:t>&gt;</a:t>
            </a:r>
            <a:r>
              <a:rPr lang="en-US" sz="1600" dirty="0" smtClean="0"/>
              <a:t> Click on Transfer button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13" idx="3"/>
          </p:cNvCxnSpPr>
          <p:nvPr/>
        </p:nvCxnSpPr>
        <p:spPr>
          <a:xfrm flipV="1">
            <a:off x="1856511" y="5299304"/>
            <a:ext cx="5209308" cy="743526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2456873" y="4913745"/>
            <a:ext cx="480291" cy="67557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5448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Pending</a:t>
            </a:r>
            <a:r>
              <a:rPr lang="en-US" dirty="0"/>
              <a:t> </a:t>
            </a:r>
            <a:r>
              <a:rPr lang="en-US" sz="3200" b="1" dirty="0">
                <a:solidFill>
                  <a:srgbClr val="00B0F0"/>
                </a:solidFill>
              </a:rPr>
              <a:t>Theft Realization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3608046"/>
            <a:ext cx="2146300" cy="730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1&gt;</a:t>
            </a:r>
            <a:r>
              <a:rPr lang="en-US" sz="1600" dirty="0"/>
              <a:t> Click on Pending Theft Realization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1" y="4735910"/>
            <a:ext cx="2232891" cy="8428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2&gt; </a:t>
            </a:r>
            <a:r>
              <a:rPr lang="en-US" sz="1600" dirty="0"/>
              <a:t>All pending theft realization will appear.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196945" y="5218510"/>
            <a:ext cx="1893455" cy="905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3&gt; </a:t>
            </a:r>
            <a:r>
              <a:rPr lang="en-US" sz="1600" dirty="0"/>
              <a:t>Click on action button to fill realization details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2300523"/>
            <a:ext cx="7281574" cy="4076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Straight Arrow Connector 4"/>
          <p:cNvCxnSpPr>
            <a:stCxn id="10" idx="3"/>
          </p:cNvCxnSpPr>
          <p:nvPr/>
        </p:nvCxnSpPr>
        <p:spPr>
          <a:xfrm>
            <a:off x="2146300" y="3973460"/>
            <a:ext cx="513773" cy="22908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3" idx="3"/>
          </p:cNvCxnSpPr>
          <p:nvPr/>
        </p:nvCxnSpPr>
        <p:spPr>
          <a:xfrm>
            <a:off x="2232890" y="5157337"/>
            <a:ext cx="1609437" cy="20899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>
            <a:stCxn id="16" idx="1"/>
          </p:cNvCxnSpPr>
          <p:nvPr/>
        </p:nvCxnSpPr>
        <p:spPr>
          <a:xfrm flipH="1" flipV="1">
            <a:off x="9587345" y="5421745"/>
            <a:ext cx="609600" cy="24936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1" name="Rounded Rectangle 10"/>
          <p:cNvSpPr/>
          <p:nvPr/>
        </p:nvSpPr>
        <p:spPr>
          <a:xfrm>
            <a:off x="10261600" y="2479608"/>
            <a:ext cx="1797878" cy="2261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Note: </a:t>
            </a:r>
            <a:r>
              <a:rPr lang="en-US" sz="1600" dirty="0"/>
              <a:t>Pending Complaint for checking  &amp; Pending Theft Complaints for  Realization will appear only  on Sub division Dashboard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20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Theft Realization Details</a:t>
            </a:r>
            <a:r>
              <a:rPr lang="en-US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072255" y="2558473"/>
            <a:ext cx="2041236" cy="1330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r>
              <a:rPr lang="en-US" sz="1600" b="1" dirty="0"/>
              <a:t>&gt; </a:t>
            </a:r>
            <a:r>
              <a:rPr lang="en-US" sz="1600" dirty="0"/>
              <a:t>Fill Realization Of Assessment Charged D</a:t>
            </a:r>
            <a:r>
              <a:rPr lang="en-US" sz="1600" dirty="0" smtClean="0"/>
              <a:t>ate and Paid Amount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1884651"/>
            <a:ext cx="8340436" cy="41554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0072255" y="4419601"/>
            <a:ext cx="2041236" cy="1330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  <a:r>
              <a:rPr lang="en-US" sz="1600" b="1" dirty="0" smtClean="0"/>
              <a:t>&gt; </a:t>
            </a:r>
            <a:r>
              <a:rPr lang="en-US" sz="1600" dirty="0"/>
              <a:t>Fill Realization Of </a:t>
            </a:r>
            <a:r>
              <a:rPr lang="en-US" sz="1600" dirty="0" smtClean="0"/>
              <a:t>Compounding </a:t>
            </a:r>
            <a:r>
              <a:rPr lang="en-US" sz="1600" dirty="0"/>
              <a:t>Charged Date and Paid Amount </a:t>
            </a:r>
          </a:p>
        </p:txBody>
      </p:sp>
    </p:spTree>
    <p:extLst>
      <p:ext uri="{BB962C8B-B14F-4D97-AF65-F5344CB8AC3E}">
        <p14:creationId xmlns:p14="http://schemas.microsoft.com/office/powerpoint/2010/main" val="303066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63018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SE </a:t>
            </a:r>
            <a:r>
              <a:rPr lang="en-US" b="1" dirty="0" smtClean="0">
                <a:solidFill>
                  <a:srgbClr val="00B0F0"/>
                </a:solidFill>
              </a:rPr>
              <a:t>Circle </a:t>
            </a:r>
            <a:r>
              <a:rPr lang="en-US" b="1" dirty="0">
                <a:solidFill>
                  <a:srgbClr val="00B0F0"/>
                </a:solidFill>
              </a:rPr>
              <a:t>Login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5" y="1175954"/>
            <a:ext cx="11409113" cy="549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581400" y="3924300"/>
            <a:ext cx="3076575" cy="876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/>
              <a:t>In </a:t>
            </a:r>
            <a:r>
              <a:rPr lang="en-US" sz="1600" dirty="0" smtClean="0"/>
              <a:t>cas</a:t>
            </a:r>
            <a:r>
              <a:rPr lang="en-US" sz="1600" dirty="0" smtClean="0"/>
              <a:t>e,</a:t>
            </a:r>
            <a:r>
              <a:rPr lang="en-US" sz="1600" dirty="0" smtClean="0"/>
              <a:t> </a:t>
            </a:r>
            <a:r>
              <a:rPr lang="en-US" sz="1600" dirty="0" smtClean="0"/>
              <a:t>address is not traceable, complaint will be send to circle office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154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5747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Pending Transferred Complaints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3" y="2032000"/>
            <a:ext cx="9155546" cy="43282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661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63941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Transfer Complaint To Head Office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0" y="1765743"/>
            <a:ext cx="10784659" cy="39915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344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6763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Transfer Complaint To Operation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2133600"/>
            <a:ext cx="11520587" cy="42109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146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913" y="498764"/>
            <a:ext cx="11306175" cy="10067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SE Commercial </a:t>
            </a:r>
            <a:r>
              <a:rPr lang="en-US" b="1" dirty="0">
                <a:solidFill>
                  <a:srgbClr val="00B0F0"/>
                </a:solidFill>
              </a:rPr>
              <a:t>Login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0" y="2103438"/>
            <a:ext cx="11084421" cy="40735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652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59323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Pending Transferred Complaints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93" y="2189018"/>
            <a:ext cx="10613014" cy="43887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366327" y="5911273"/>
            <a:ext cx="3131127" cy="7389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/>
              <a:t>Click on action button to take action on transferred complaints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34400" y="5689600"/>
            <a:ext cx="2115127" cy="563418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1277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8378" y="697833"/>
            <a:ext cx="9219650" cy="838200"/>
          </a:xfrm>
        </p:spPr>
        <p:txBody>
          <a:bodyPr/>
          <a:lstStyle/>
          <a:p>
            <a:pPr algn="ctr"/>
            <a:r>
              <a:rPr lang="en-US" sz="3200" b="1" dirty="0"/>
              <a:t>         </a:t>
            </a:r>
            <a:r>
              <a:rPr lang="en-US" sz="3200" b="1" dirty="0">
                <a:solidFill>
                  <a:srgbClr val="00B0F0"/>
                </a:solidFill>
                <a:cs typeface="Arial" panose="020B0604020202020204" pitchFamily="34" charset="0"/>
              </a:rPr>
              <a:t>Portal Login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636" y="3183317"/>
            <a:ext cx="2018405" cy="6548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Register a fresh Complaint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9208" y="3750698"/>
            <a:ext cx="1902792" cy="6615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Department login only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054" y="1864653"/>
            <a:ext cx="7579850" cy="40735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101041" y="3510757"/>
            <a:ext cx="725286" cy="9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9558522" y="4081451"/>
            <a:ext cx="7306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868" y="4264423"/>
            <a:ext cx="2018406" cy="122105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/>
              <a:t>Please </a:t>
            </a:r>
            <a:r>
              <a:rPr lang="en-US" sz="1600" dirty="0"/>
              <a:t>e</a:t>
            </a:r>
            <a:r>
              <a:rPr lang="en-US" sz="1600" dirty="0" smtClean="0"/>
              <a:t>nter complaint number to check the current status </a:t>
            </a:r>
            <a:endParaRPr lang="en-US" sz="1600" dirty="0"/>
          </a:p>
        </p:txBody>
      </p:sp>
      <p:cxnSp>
        <p:nvCxnSpPr>
          <p:cNvPr id="4" name="Straight Arrow Connector 3"/>
          <p:cNvCxnSpPr>
            <a:stCxn id="10" idx="3"/>
          </p:cNvCxnSpPr>
          <p:nvPr/>
        </p:nvCxnSpPr>
        <p:spPr>
          <a:xfrm flipV="1">
            <a:off x="2073274" y="4599709"/>
            <a:ext cx="753053" cy="275243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198202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228801"/>
            <a:ext cx="11306175" cy="6209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Take Action on Complaint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91" y="1819275"/>
            <a:ext cx="10261418" cy="47917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779491" y="5421745"/>
            <a:ext cx="3334327" cy="7296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/>
              <a:t>Please select </a:t>
            </a:r>
            <a:r>
              <a:rPr lang="en-US" sz="1600" dirty="0" smtClean="0"/>
              <a:t>Cancel from list and submit it. Complaint will be cancelled. 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51200" y="5781964"/>
            <a:ext cx="3528291" cy="581891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9060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8703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Chief Login </a:t>
            </a:r>
            <a:r>
              <a:rPr lang="en-US" b="1" dirty="0">
                <a:solidFill>
                  <a:srgbClr val="00B0F0"/>
                </a:solidFill>
              </a:rPr>
              <a:t>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7" y="1773382"/>
            <a:ext cx="10603346" cy="50084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334952" y="3521772"/>
            <a:ext cx="2363884" cy="6764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on Approval for approve complaints</a:t>
            </a:r>
            <a:endParaRPr lang="en-US" sz="16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1579418" y="3592945"/>
            <a:ext cx="1755534" cy="267034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3644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95345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Approve Complaints For Reward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216728"/>
            <a:ext cx="9624291" cy="45462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190837" y="5006109"/>
            <a:ext cx="2770908" cy="891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on action button to take action on complaints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80218" y="5560291"/>
            <a:ext cx="2429164" cy="40640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5080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69483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Approve Complaints For Reward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365784"/>
            <a:ext cx="11499272" cy="53454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190837" y="5006109"/>
            <a:ext cx="2770908" cy="891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on Approve button to approve for reward</a:t>
            </a:r>
            <a:endParaRPr lang="en-US" sz="1600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7961745" y="5451893"/>
            <a:ext cx="2872510" cy="690289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30346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2"/>
            <a:ext cx="11306175" cy="75025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Finance Wing </a:t>
            </a:r>
            <a:r>
              <a:rPr lang="en-US" b="1" dirty="0">
                <a:solidFill>
                  <a:srgbClr val="00B0F0"/>
                </a:solidFill>
              </a:rPr>
              <a:t>Login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2068945"/>
            <a:ext cx="10907568" cy="45650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334952" y="3521772"/>
            <a:ext cx="2363883" cy="6764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on Reward for rewarding complaints</a:t>
            </a:r>
            <a:endParaRPr lang="en-US" sz="16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1542473" y="3786909"/>
            <a:ext cx="1792479" cy="7307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21000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85185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Pending Complaint For Reward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11" y="1902692"/>
            <a:ext cx="8663925" cy="46551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9799782" y="4024616"/>
            <a:ext cx="2281382" cy="8915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Click on action button to take action on complaints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9070110" y="4470400"/>
            <a:ext cx="729672" cy="118225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Rounded Rectangle 9"/>
          <p:cNvSpPr/>
          <p:nvPr/>
        </p:nvSpPr>
        <p:spPr>
          <a:xfrm>
            <a:off x="9702800" y="2227883"/>
            <a:ext cx="2281382" cy="10602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Note: after approval of chief , complaint will appear here for reward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4965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63018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Print The Challan And Proceed for Reward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2096655"/>
            <a:ext cx="11194473" cy="47613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0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79643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Fill </a:t>
            </a:r>
            <a:r>
              <a:rPr lang="en-US" b="1" dirty="0" err="1" smtClean="0">
                <a:solidFill>
                  <a:srgbClr val="00B0F0"/>
                </a:solidFill>
              </a:rPr>
              <a:t>Cheque</a:t>
            </a:r>
            <a:r>
              <a:rPr lang="en-US" b="1" dirty="0" smtClean="0">
                <a:solidFill>
                  <a:srgbClr val="00B0F0"/>
                </a:solidFill>
              </a:rPr>
              <a:t> No And Date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" y="1819274"/>
            <a:ext cx="10612583" cy="47529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696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66712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Detailed </a:t>
            </a:r>
            <a:r>
              <a:rPr lang="en-US" sz="3200" b="1" dirty="0" smtClean="0">
                <a:solidFill>
                  <a:srgbClr val="00B0F0"/>
                </a:solidFill>
              </a:rPr>
              <a:t>Report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364" y="3530363"/>
            <a:ext cx="2189018" cy="8753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1&gt;</a:t>
            </a:r>
            <a:r>
              <a:rPr lang="en-US" sz="1600" dirty="0">
                <a:solidFill>
                  <a:srgbClr val="002060"/>
                </a:solidFill>
              </a:rPr>
              <a:t> Download detail report in between date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364" y="5073990"/>
            <a:ext cx="1874981" cy="713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2&gt; </a:t>
            </a:r>
            <a:r>
              <a:rPr lang="en-US" sz="1600" dirty="0">
                <a:solidFill>
                  <a:srgbClr val="002060"/>
                </a:solidFill>
              </a:rPr>
              <a:t>Please select type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57" y="2110678"/>
            <a:ext cx="8903279" cy="40407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2281382" y="3968054"/>
            <a:ext cx="1911927" cy="437691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2281382" y="3968054"/>
            <a:ext cx="4156363" cy="437691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 flipV="1">
            <a:off x="1967345" y="4858327"/>
            <a:ext cx="6326910" cy="57260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3028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12" y="584200"/>
            <a:ext cx="9043988" cy="7747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Abstract </a:t>
            </a:r>
            <a:r>
              <a:rPr lang="en-US" sz="3200" b="1" dirty="0" smtClean="0">
                <a:solidFill>
                  <a:srgbClr val="00B0F0"/>
                </a:solidFill>
              </a:rPr>
              <a:t>Report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852" y="2103438"/>
            <a:ext cx="9250296" cy="40735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482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73452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Register Complaint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391" y="2214091"/>
            <a:ext cx="2657061" cy="9707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1&gt;</a:t>
            </a:r>
            <a:r>
              <a:rPr lang="en-US" sz="1600" dirty="0"/>
              <a:t> Please fill the details . All asterisk(*) mark fields are mandatory to fill.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391" y="3719016"/>
            <a:ext cx="2557670" cy="884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2&gt;</a:t>
            </a:r>
            <a:r>
              <a:rPr lang="en-US" sz="1600" dirty="0"/>
              <a:t> Please select ‘Yes’ if you want to claim for reward else select ‘No’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904" y="4786583"/>
            <a:ext cx="2400151" cy="705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3&gt; </a:t>
            </a:r>
            <a:r>
              <a:rPr lang="en-US" sz="1600" dirty="0"/>
              <a:t>Bank details are required if click on ‘Yes</a:t>
            </a:r>
            <a:r>
              <a:rPr lang="en-US" sz="1600" dirty="0" smtClean="0"/>
              <a:t>’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18" y="1653309"/>
            <a:ext cx="7148945" cy="45997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657061" y="4161308"/>
            <a:ext cx="2783157" cy="706256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>
            <a:stCxn id="13" idx="3"/>
          </p:cNvCxnSpPr>
          <p:nvPr/>
        </p:nvCxnSpPr>
        <p:spPr>
          <a:xfrm>
            <a:off x="2503055" y="5139465"/>
            <a:ext cx="766618" cy="152971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52875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55" y="997423"/>
            <a:ext cx="8607072" cy="4393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353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432001"/>
            <a:ext cx="9643196" cy="53781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Complaint  Registered By Head Office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2" y="1666586"/>
            <a:ext cx="7195127" cy="43555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99391" y="2022764"/>
            <a:ext cx="2329773" cy="977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1&gt;</a:t>
            </a:r>
            <a:r>
              <a:rPr lang="en-US" sz="1600" dirty="0"/>
              <a:t> Please fill the details . All asterisk(*) mark fields are mandatory to fill.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44" y="3296705"/>
            <a:ext cx="2405020" cy="884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2&gt;</a:t>
            </a:r>
            <a:r>
              <a:rPr lang="en-US" sz="1600" dirty="0"/>
              <a:t> Please select ‘Yes’ if you want to claim for reward else select ‘No’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014" y="4657273"/>
            <a:ext cx="2233896" cy="705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3&gt; </a:t>
            </a:r>
            <a:r>
              <a:rPr lang="en-US" sz="1600" dirty="0"/>
              <a:t>Bank details are required if click on ‘Yes</a:t>
            </a:r>
            <a:r>
              <a:rPr lang="en-US" sz="1600" dirty="0" smtClean="0"/>
              <a:t>’ </a:t>
            </a:r>
            <a:endParaRPr lang="en-US" sz="1600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2429164" y="3738997"/>
            <a:ext cx="2835563" cy="918276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2262910" y="5010155"/>
            <a:ext cx="868217" cy="116027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Rounded Rectangle 11"/>
          <p:cNvSpPr/>
          <p:nvPr/>
        </p:nvSpPr>
        <p:spPr>
          <a:xfrm>
            <a:off x="10381672" y="3969165"/>
            <a:ext cx="1810327" cy="8337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  <a:r>
              <a:rPr lang="en-US" sz="1600" b="1" dirty="0" smtClean="0"/>
              <a:t>&gt; </a:t>
            </a:r>
            <a:r>
              <a:rPr lang="en-US" sz="1600" dirty="0" smtClean="0"/>
              <a:t>Please select Complaint Mode 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2" idx="1"/>
            <a:endCxn id="12" idx="1"/>
          </p:cNvCxnSpPr>
          <p:nvPr/>
        </p:nvCxnSpPr>
        <p:spPr>
          <a:xfrm>
            <a:off x="10381672" y="4386038"/>
            <a:ext cx="0" cy="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>
            <a:off x="8746836" y="4386038"/>
            <a:ext cx="1634836" cy="27123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9408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75949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Track Complaint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92" y="1311564"/>
            <a:ext cx="11019415" cy="52924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881091" y="5366327"/>
            <a:ext cx="3389745" cy="711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dirty="0" smtClean="0"/>
              <a:t>Please </a:t>
            </a:r>
            <a:r>
              <a:rPr lang="en-US" sz="1600" dirty="0"/>
              <a:t>e</a:t>
            </a:r>
            <a:r>
              <a:rPr lang="en-US" sz="1600" dirty="0" smtClean="0"/>
              <a:t>nter complaint number to check the current status 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578764" y="5218545"/>
            <a:ext cx="1302327" cy="503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5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8056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Status Of Complaint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3" y="1653309"/>
            <a:ext cx="11306175" cy="45904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91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7225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     Subdivision Login Dashboard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1819275"/>
            <a:ext cx="10353963" cy="4521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318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88076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Pending Complaints for Checking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758" y="2847472"/>
            <a:ext cx="2154714" cy="6764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1&gt;</a:t>
            </a:r>
            <a:r>
              <a:rPr lang="en-US" sz="1600" dirty="0"/>
              <a:t> Click on Pending Complaint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58" y="4772810"/>
            <a:ext cx="2252870" cy="7410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2&gt;</a:t>
            </a:r>
            <a:r>
              <a:rPr lang="en-US" sz="1600" dirty="0"/>
              <a:t> All theft pending complaints will appear here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00623" y="4884668"/>
            <a:ext cx="1677340" cy="9541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3&gt; </a:t>
            </a:r>
            <a:r>
              <a:rPr lang="en-US" sz="1600" dirty="0"/>
              <a:t>Click on action button to fill theft details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36727" y="2479608"/>
            <a:ext cx="2222751" cy="2261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Note: </a:t>
            </a:r>
            <a:r>
              <a:rPr lang="en-US" sz="1600" dirty="0"/>
              <a:t>Pending Complaint for checking  &amp; Pending Theft Complaints for  Realization will appear only  on Sub division Dashboard</a:t>
            </a:r>
            <a:r>
              <a:rPr lang="en-US" dirty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650" y="1799076"/>
            <a:ext cx="6256462" cy="448858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23" name="Straight Arrow Connector 22"/>
          <p:cNvCxnSpPr/>
          <p:nvPr/>
        </p:nvCxnSpPr>
        <p:spPr>
          <a:xfrm flipV="1">
            <a:off x="2184267" y="3048000"/>
            <a:ext cx="628383" cy="137679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42401" y="4434603"/>
            <a:ext cx="1840072" cy="745694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 flipV="1">
            <a:off x="8665393" y="4390511"/>
            <a:ext cx="1535230" cy="971236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6326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ATR </a:t>
            </a:r>
            <a:r>
              <a:rPr lang="en-US" sz="3200" b="1" dirty="0" smtClean="0">
                <a:solidFill>
                  <a:srgbClr val="00B0F0"/>
                </a:solidFill>
              </a:rPr>
              <a:t>Report </a:t>
            </a:r>
            <a:r>
              <a:rPr lang="en-US" sz="3200" b="1" dirty="0">
                <a:solidFill>
                  <a:srgbClr val="00B0F0"/>
                </a:solidFill>
              </a:rPr>
              <a:t>on Complaint </a:t>
            </a:r>
            <a:r>
              <a:rPr lang="en-US" sz="3200" b="1" dirty="0" smtClean="0">
                <a:solidFill>
                  <a:srgbClr val="00B0F0"/>
                </a:solidFill>
              </a:rPr>
              <a:t>Received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173018"/>
            <a:ext cx="2122952" cy="14774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1&gt; </a:t>
            </a:r>
            <a:r>
              <a:rPr lang="en-US" sz="1600" dirty="0" smtClean="0"/>
              <a:t>Address </a:t>
            </a:r>
            <a:r>
              <a:rPr lang="en-US" sz="1600" dirty="0"/>
              <a:t>traceable. select ‘Yes’ to continue. Select  “No” in case address is not traceable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3098799"/>
            <a:ext cx="2122952" cy="8957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2&gt;</a:t>
            </a:r>
            <a:r>
              <a:rPr lang="en-US" sz="1600" dirty="0"/>
              <a:t> </a:t>
            </a:r>
            <a:r>
              <a:rPr lang="en-US" sz="1600" dirty="0" smtClean="0"/>
              <a:t>Theft detected,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select </a:t>
            </a:r>
            <a:r>
              <a:rPr lang="en-US" sz="1600" dirty="0"/>
              <a:t>‘Yes’ to fill in all the </a:t>
            </a:r>
            <a:r>
              <a:rPr lang="en-US" sz="1600" dirty="0" smtClean="0"/>
              <a:t>details.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10327447" y="3213235"/>
            <a:ext cx="1797878" cy="10099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3&gt;</a:t>
            </a:r>
            <a:r>
              <a:rPr lang="en-US" sz="1600" dirty="0"/>
              <a:t> Select ‘Yes’ to enter compounding details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48" y="1419225"/>
            <a:ext cx="7853295" cy="4571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stCxn id="3" idx="3"/>
          </p:cNvCxnSpPr>
          <p:nvPr/>
        </p:nvCxnSpPr>
        <p:spPr>
          <a:xfrm flipH="1">
            <a:off x="7353300" y="3705225"/>
            <a:ext cx="2877343" cy="247650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122952" y="1911727"/>
            <a:ext cx="1315573" cy="88523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22952" y="2351068"/>
            <a:ext cx="1039348" cy="1103332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Rounded Rectangle 11"/>
          <p:cNvSpPr/>
          <p:nvPr/>
        </p:nvSpPr>
        <p:spPr>
          <a:xfrm>
            <a:off x="106758" y="4733924"/>
            <a:ext cx="2016194" cy="6477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 smtClean="0"/>
              <a:t>4&gt; </a:t>
            </a:r>
            <a:r>
              <a:rPr lang="en-US" sz="1600" dirty="0" smtClean="0"/>
              <a:t>Upload LL1 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122952" y="4972051"/>
            <a:ext cx="410698" cy="85724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1" name="Rounded Rectangle 20"/>
          <p:cNvSpPr/>
          <p:nvPr/>
        </p:nvSpPr>
        <p:spPr>
          <a:xfrm>
            <a:off x="10327446" y="4856572"/>
            <a:ext cx="1864553" cy="8298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 smtClean="0"/>
              <a:t>5&gt; </a:t>
            </a:r>
            <a:r>
              <a:rPr lang="en-US" sz="1600" dirty="0" smtClean="0"/>
              <a:t>Upload Theft Assessment Calculation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21" idx="1"/>
          </p:cNvCxnSpPr>
          <p:nvPr/>
        </p:nvCxnSpPr>
        <p:spPr>
          <a:xfrm flipH="1" flipV="1">
            <a:off x="7210426" y="4972051"/>
            <a:ext cx="3117020" cy="299448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843438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Theme1" id="{6D9FA197-53BC-4673-930D-CD6D07449D6E}" vid="{4452B861-AAEF-490F-82F3-9F94F23D34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 Declaration[28045]</Template>
  <TotalTime>1162</TotalTime>
  <Words>572</Words>
  <Application>Microsoft Office PowerPoint</Application>
  <PresentationFormat>Widescreen</PresentationFormat>
  <Paragraphs>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Georgia</vt:lpstr>
      <vt:lpstr>Theme1</vt:lpstr>
      <vt:lpstr>      XYZ Portal </vt:lpstr>
      <vt:lpstr>         Portal Login</vt:lpstr>
      <vt:lpstr>Register Complaint</vt:lpstr>
      <vt:lpstr>Complaint  Registered By Head Office</vt:lpstr>
      <vt:lpstr>Track Complaint</vt:lpstr>
      <vt:lpstr>Status Of Complaint</vt:lpstr>
      <vt:lpstr>     Subdivision Login Dashboard </vt:lpstr>
      <vt:lpstr>Pending Complaints for Checking</vt:lpstr>
      <vt:lpstr>ATR Report on Complaint Received</vt:lpstr>
      <vt:lpstr>In case, No Theft is Detected on the Premises</vt:lpstr>
      <vt:lpstr>In Case Address Not Traceable</vt:lpstr>
      <vt:lpstr> Pending Theft Realization</vt:lpstr>
      <vt:lpstr>Theft Realization Details </vt:lpstr>
      <vt:lpstr>SE Circle Login Dashboard</vt:lpstr>
      <vt:lpstr>Pending Transferred Complaints</vt:lpstr>
      <vt:lpstr>Transfer Complaint To Head Office</vt:lpstr>
      <vt:lpstr>Transfer Complaint To Operation</vt:lpstr>
      <vt:lpstr>SE Commercial Login Dashboard</vt:lpstr>
      <vt:lpstr>Pending Transferred Complaints</vt:lpstr>
      <vt:lpstr>Take Action on Complaint</vt:lpstr>
      <vt:lpstr>Chief Login Dashboard</vt:lpstr>
      <vt:lpstr>Approve Complaints For Reward</vt:lpstr>
      <vt:lpstr>Approve Complaints For Reward</vt:lpstr>
      <vt:lpstr>Finance Wing Login Dashboard</vt:lpstr>
      <vt:lpstr>Pending Complaint For Reward</vt:lpstr>
      <vt:lpstr>Print The Challan And Proceed for Reward</vt:lpstr>
      <vt:lpstr>Fill Cheque No And Date</vt:lpstr>
      <vt:lpstr>Detailed Report</vt:lpstr>
      <vt:lpstr>Abstract Report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Arcgis</dc:creator>
  <cp:lastModifiedBy>Karamvir</cp:lastModifiedBy>
  <cp:revision>1119</cp:revision>
  <cp:lastPrinted>2022-01-10T07:30:36Z</cp:lastPrinted>
  <dcterms:created xsi:type="dcterms:W3CDTF">2021-09-15T04:56:11Z</dcterms:created>
  <dcterms:modified xsi:type="dcterms:W3CDTF">2022-04-11T09:30:12Z</dcterms:modified>
</cp:coreProperties>
</file>